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Inter SemiBold"/>
      <p:regular r:id="rId51"/>
      <p:bold r:id="rId52"/>
    </p:embeddedFont>
    <p:embeddedFont>
      <p:font typeface="Inter"/>
      <p:regular r:id="rId53"/>
      <p:bold r:id="rId54"/>
    </p:embeddedFont>
    <p:embeddedFont>
      <p:font typeface="Inter ExtraBold"/>
      <p:bold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9AA0A6"/>
          </p15:clr>
        </p15:guide>
        <p15:guide id="4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0"/>
        <p:guide pos="5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regular.fntdata"/><Relationship Id="rId50" Type="http://schemas.openxmlformats.org/officeDocument/2006/relationships/slide" Target="slides/slide45.xml"/><Relationship Id="rId53" Type="http://schemas.openxmlformats.org/officeDocument/2006/relationships/font" Target="fonts/Inter-regular.fntdata"/><Relationship Id="rId52" Type="http://schemas.openxmlformats.org/officeDocument/2006/relationships/font" Target="fonts/InterSemiBold-bold.fntdata"/><Relationship Id="rId11" Type="http://schemas.openxmlformats.org/officeDocument/2006/relationships/slide" Target="slides/slide6.xml"/><Relationship Id="rId55" Type="http://schemas.openxmlformats.org/officeDocument/2006/relationships/font" Target="fonts/InterExtraBold-bold.fntdata"/><Relationship Id="rId10" Type="http://schemas.openxmlformats.org/officeDocument/2006/relationships/slide" Target="slides/slide5.xml"/><Relationship Id="rId54" Type="http://schemas.openxmlformats.org/officeDocument/2006/relationships/font" Target="fonts/Inter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5f7ae09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5f7ae09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3accaaab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3accaaab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fe6dbdcb6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fe6dbdcb6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5c7428cc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5c7428cc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5c7428c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5c7428c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3d409c0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3d409c0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43d409c0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43d409c0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3d409c0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43d409c0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43d409c0b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43d409c0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3d409c0b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3d409c0b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3d409c0b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3d409c0b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5592aa2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5592aa2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43d409c0b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43d409c0b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43d409c0b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43d409c0b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e6dbdcb6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fe6dbdcb6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43d409c0b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43d409c0b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fe6dbdcb6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fe6dbdcb6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43d409c0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43d409c0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fe6dbdcb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fe6dbdcb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43d409c0b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43d409c0b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43d409c0b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43d409c0b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fe6dbdcb6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fe6dbdcb6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3accaaab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3accaaab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43d409c0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43d409c0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43d409c0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43d409c0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43d409c0b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43d409c0b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43d409c0b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43d409c0b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43d409c0b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43d409c0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43d409c0b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43d409c0b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43d409c0b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43d409c0b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43d409c0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43d409c0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43d409c0b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43d409c0b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43d409c0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43d409c0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43d409c0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43d409c0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43d409c0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343d409c0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43d409c0b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43d409c0b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43d409c0b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43d409c0b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43d409c0b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43d409c0b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43d409c0b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43d409c0b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43d409c0b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43d409c0b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5c7428c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5c7428c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3d409c0b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3d409c0b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43d409c0b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43d409c0b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3accaaab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3accaaab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29d6711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d29d6711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6.png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007325" y="1194550"/>
            <a:ext cx="3773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 flipH="1">
            <a:off x="1007325" y="713175"/>
            <a:ext cx="3895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JavaScript: </a:t>
            </a:r>
            <a:r>
              <a:rPr lang="pt-BR" sz="3800">
                <a:solidFill>
                  <a:srgbClr val="CCCCCC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Consumindo e tratando dados de uma API</a:t>
            </a:r>
            <a:endParaRPr b="1" sz="4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 flipH="1">
            <a:off x="753050" y="622800"/>
            <a:ext cx="1704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Faltar seus compromissos pessoais</a:t>
            </a:r>
            <a:endParaRPr sz="17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600" y="1521525"/>
            <a:ext cx="2662800" cy="32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475" y="402362"/>
            <a:ext cx="1568369" cy="1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3906" y="402362"/>
            <a:ext cx="1568369" cy="15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 flipH="1">
            <a:off x="6519000" y="622800"/>
            <a:ext cx="21609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</a:t>
            </a:r>
            <a:r>
              <a:rPr lang="pt-BR" sz="17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ocupar em outras tarefas até obter resposta</a:t>
            </a:r>
            <a:endParaRPr sz="17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rot="10800000">
            <a:off x="2938500" y="1879700"/>
            <a:ext cx="835500" cy="1286100"/>
          </a:xfrm>
          <a:prstGeom prst="bentConnector2">
            <a:avLst/>
          </a:prstGeom>
          <a:noFill/>
          <a:ln cap="flat" cmpd="sng" w="19050">
            <a:solidFill>
              <a:srgbClr val="04183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2"/>
          <p:cNvCxnSpPr/>
          <p:nvPr/>
        </p:nvCxnSpPr>
        <p:spPr>
          <a:xfrm flipH="1" rot="10800000">
            <a:off x="5522400" y="1834675"/>
            <a:ext cx="835500" cy="1286100"/>
          </a:xfrm>
          <a:prstGeom prst="bentConnector2">
            <a:avLst/>
          </a:prstGeom>
          <a:noFill/>
          <a:ln cap="flat" cmpd="sng" w="19050">
            <a:solidFill>
              <a:srgbClr val="04183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 txBox="1"/>
          <p:nvPr/>
        </p:nvSpPr>
        <p:spPr>
          <a:xfrm flipH="1">
            <a:off x="3831000" y="747563"/>
            <a:ext cx="16344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endParaRPr sz="2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 flipH="1">
            <a:off x="814800" y="860300"/>
            <a:ext cx="3070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26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</a:t>
            </a:r>
            <a:endParaRPr b="1" sz="2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 flipH="1">
            <a:off x="4600938" y="860300"/>
            <a:ext cx="325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26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Assíncrono</a:t>
            </a:r>
            <a:endParaRPr b="1" sz="26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4090719" y="961588"/>
            <a:ext cx="0" cy="3746100"/>
          </a:xfrm>
          <a:prstGeom prst="straightConnector1">
            <a:avLst/>
          </a:prstGeom>
          <a:noFill/>
          <a:ln cap="flat" cmpd="sng" w="19050">
            <a:solidFill>
              <a:srgbClr val="154580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88" name="Google Shape;188;p23"/>
          <p:cNvGrpSpPr/>
          <p:nvPr/>
        </p:nvGrpSpPr>
        <p:grpSpPr>
          <a:xfrm>
            <a:off x="1841003" y="1327621"/>
            <a:ext cx="947796" cy="3014021"/>
            <a:chOff x="2069575" y="1175200"/>
            <a:chExt cx="1018150" cy="3237749"/>
          </a:xfrm>
        </p:grpSpPr>
        <p:pic>
          <p:nvPicPr>
            <p:cNvPr id="189" name="Google Shape;189;p23"/>
            <p:cNvPicPr preferRelativeResize="0"/>
            <p:nvPr/>
          </p:nvPicPr>
          <p:blipFill rotWithShape="1">
            <a:blip r:embed="rId5">
              <a:alphaModFix/>
            </a:blip>
            <a:srcRect b="9188" l="0" r="0" t="7360"/>
            <a:stretch/>
          </p:blipFill>
          <p:spPr>
            <a:xfrm>
              <a:off x="2069575" y="1175200"/>
              <a:ext cx="1018150" cy="86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/>
            <p:cNvPicPr preferRelativeResize="0"/>
            <p:nvPr/>
          </p:nvPicPr>
          <p:blipFill rotWithShape="1">
            <a:blip r:embed="rId5">
              <a:alphaModFix/>
            </a:blip>
            <a:srcRect b="5475" l="0" r="0" t="6912"/>
            <a:stretch/>
          </p:blipFill>
          <p:spPr>
            <a:xfrm>
              <a:off x="2069575" y="2382701"/>
              <a:ext cx="1018150" cy="906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4709" l="0" r="0" t="4718"/>
            <a:stretch/>
          </p:blipFill>
          <p:spPr>
            <a:xfrm>
              <a:off x="2069575" y="3475499"/>
              <a:ext cx="1018150" cy="937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3"/>
            <p:cNvCxnSpPr>
              <a:stCxn id="189" idx="2"/>
              <a:endCxn id="190" idx="0"/>
            </p:cNvCxnSpPr>
            <p:nvPr/>
          </p:nvCxnSpPr>
          <p:spPr>
            <a:xfrm>
              <a:off x="2578650" y="2038875"/>
              <a:ext cx="0" cy="343800"/>
            </a:xfrm>
            <a:prstGeom prst="straightConnector1">
              <a:avLst/>
            </a:prstGeom>
            <a:noFill/>
            <a:ln cap="flat" cmpd="sng" w="19050">
              <a:solidFill>
                <a:srgbClr val="1545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2578650" y="3289512"/>
              <a:ext cx="0" cy="262200"/>
            </a:xfrm>
            <a:prstGeom prst="straightConnector1">
              <a:avLst/>
            </a:prstGeom>
            <a:noFill/>
            <a:ln cap="flat" cmpd="sng" w="19050">
              <a:solidFill>
                <a:srgbClr val="1545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4" name="Google Shape;194;p23"/>
          <p:cNvSpPr txBox="1"/>
          <p:nvPr/>
        </p:nvSpPr>
        <p:spPr>
          <a:xfrm flipH="1">
            <a:off x="588275" y="4290350"/>
            <a:ext cx="3393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Uma tarefa é concluída após a outra (padrão do JavaScript)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5">
            <a:alphaModFix/>
          </a:blip>
          <a:srcRect b="5020" l="0" r="0" t="7360"/>
          <a:stretch/>
        </p:blipFill>
        <p:spPr>
          <a:xfrm>
            <a:off x="5753058" y="1327600"/>
            <a:ext cx="947776" cy="8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5">
            <a:alphaModFix/>
          </a:blip>
          <a:srcRect b="5020" l="0" r="0" t="7360"/>
          <a:stretch/>
        </p:blipFill>
        <p:spPr>
          <a:xfrm>
            <a:off x="4608261" y="2489294"/>
            <a:ext cx="947776" cy="8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 b="5020" l="0" r="0" t="7360"/>
          <a:stretch/>
        </p:blipFill>
        <p:spPr>
          <a:xfrm>
            <a:off x="5753058" y="3369978"/>
            <a:ext cx="947776" cy="84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3"/>
          <p:cNvCxnSpPr>
            <a:stCxn id="195" idx="2"/>
            <a:endCxn id="196" idx="0"/>
          </p:cNvCxnSpPr>
          <p:nvPr/>
        </p:nvCxnSpPr>
        <p:spPr>
          <a:xfrm rot="5400000">
            <a:off x="5495696" y="1758174"/>
            <a:ext cx="317700" cy="11448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95" idx="2"/>
            <a:endCxn id="197" idx="0"/>
          </p:cNvCxnSpPr>
          <p:nvPr/>
        </p:nvCxnSpPr>
        <p:spPr>
          <a:xfrm flipH="1" rot="-5400000">
            <a:off x="5628146" y="2770524"/>
            <a:ext cx="11982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>
            <a:stCxn id="195" idx="2"/>
          </p:cNvCxnSpPr>
          <p:nvPr/>
        </p:nvCxnSpPr>
        <p:spPr>
          <a:xfrm flipH="1" rot="-5400000">
            <a:off x="6601346" y="1797324"/>
            <a:ext cx="604800" cy="1353600"/>
          </a:xfrm>
          <a:prstGeom prst="bentConnector2">
            <a:avLst/>
          </a:prstGeom>
          <a:noFill/>
          <a:ln cap="flat" cmpd="sng" w="19050">
            <a:solidFill>
              <a:srgbClr val="1545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3"/>
          <p:cNvSpPr txBox="1"/>
          <p:nvPr/>
        </p:nvSpPr>
        <p:spPr>
          <a:xfrm flipH="1">
            <a:off x="4697815" y="4290350"/>
            <a:ext cx="3527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Há tarefas executadas em "segundo plano"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5">
            <a:alphaModFix/>
          </a:blip>
          <a:srcRect b="5020" l="0" r="0" t="7360"/>
          <a:stretch/>
        </p:blipFill>
        <p:spPr>
          <a:xfrm>
            <a:off x="7767233" y="2348753"/>
            <a:ext cx="947776" cy="8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 flipH="1">
            <a:off x="717900" y="165600"/>
            <a:ext cx="7708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Isso é equivalente as decisões que podemos tomar em um sistema: 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1.4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1007325" y="1407675"/>
            <a:ext cx="42768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1007325" y="2170200"/>
            <a:ext cx="33477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 flipH="1">
            <a:off x="1007300" y="1022950"/>
            <a:ext cx="42102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Event Loop e Call Stack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 flipH="1">
            <a:off x="7050375" y="916050"/>
            <a:ext cx="18708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Podemos destrinchar o fluxo de execução de tarefas em JavaScript em três partes: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Event Loop, Call Stack e Task Queue.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 flipH="1">
            <a:off x="7050375" y="168750"/>
            <a:ext cx="18708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Event Loop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é um ciclo que monitora e executa as ações que mandamos para o JavaScript. O processo de leitura do código só é finalizado quando não existem mais ações a serem executadas.</a:t>
            </a:r>
            <a:endParaRPr sz="16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26"/>
          <p:cNvCxnSpPr/>
          <p:nvPr/>
        </p:nvCxnSpPr>
        <p:spPr>
          <a:xfrm flipH="1">
            <a:off x="4436425" y="600075"/>
            <a:ext cx="2571600" cy="525000"/>
          </a:xfrm>
          <a:prstGeom prst="straightConnector1">
            <a:avLst/>
          </a:prstGeom>
          <a:noFill/>
          <a:ln cap="flat" cmpd="sng" w="9525">
            <a:solidFill>
              <a:srgbClr val="0418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 flipH="1">
            <a:off x="7050375" y="168750"/>
            <a:ext cx="18708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pilha de chamadas (call stack)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é um mecanismo que organiza como irá funcionar o script quando existem muitas funções:  qual função está sendo executada, quais estão sendo chamadas dentro de alguma função, etc.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7" name="Google Shape;267;p27"/>
          <p:cNvCxnSpPr>
            <a:endCxn id="260" idx="3"/>
          </p:cNvCxnSpPr>
          <p:nvPr/>
        </p:nvCxnSpPr>
        <p:spPr>
          <a:xfrm flipH="1">
            <a:off x="6462588" y="600037"/>
            <a:ext cx="545400" cy="837600"/>
          </a:xfrm>
          <a:prstGeom prst="straightConnector1">
            <a:avLst/>
          </a:prstGeom>
          <a:noFill/>
          <a:ln cap="flat" cmpd="sng" w="9525">
            <a:solidFill>
              <a:srgbClr val="0418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6640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8465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7206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9202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48368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26923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B7B7B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B7B7B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5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6640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 flipH="1">
            <a:off x="9227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 flipH="1">
            <a:off x="7112400" y="168750"/>
            <a:ext cx="18306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task queue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é a fila de tarefas assíncronas. Se algo precisa ocorrer em segundo plano ou mais tarde, é nessa fila que ele será adicionado e executado mais tarde.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4" name="Google Shape;284;p28"/>
          <p:cNvCxnSpPr>
            <a:endCxn id="276" idx="3"/>
          </p:cNvCxnSpPr>
          <p:nvPr/>
        </p:nvCxnSpPr>
        <p:spPr>
          <a:xfrm flipH="1">
            <a:off x="2545963" y="578760"/>
            <a:ext cx="4462200" cy="858900"/>
          </a:xfrm>
          <a:prstGeom prst="straightConnector1">
            <a:avLst/>
          </a:prstGeom>
          <a:noFill/>
          <a:ln cap="flat" cmpd="sng" w="9525">
            <a:solidFill>
              <a:srgbClr val="0418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3036750" y="1762800"/>
            <a:ext cx="3070500" cy="1617900"/>
            <a:chOff x="3036750" y="1742950"/>
            <a:chExt cx="3070500" cy="1617900"/>
          </a:xfrm>
        </p:grpSpPr>
        <p:sp>
          <p:nvSpPr>
            <p:cNvPr id="292" name="Google Shape;292;p29"/>
            <p:cNvSpPr/>
            <p:nvPr/>
          </p:nvSpPr>
          <p:spPr>
            <a:xfrm>
              <a:off x="3103450" y="2271925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114000" y="3033750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 txBox="1"/>
            <p:nvPr/>
          </p:nvSpPr>
          <p:spPr>
            <a:xfrm flipH="1">
              <a:off x="3036750" y="1742950"/>
              <a:ext cx="3070500" cy="16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Exemplo</a:t>
              </a:r>
              <a:endParaRPr sz="50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síncrono</a:t>
              </a:r>
              <a:endParaRPr b="1" sz="50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295" name="Google Shape;295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 flipH="1">
            <a:off x="1007325" y="30528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1007325" y="1042150"/>
            <a:ext cx="3895500" cy="1926350"/>
            <a:chOff x="4572000" y="1531975"/>
            <a:chExt cx="3895500" cy="1926350"/>
          </a:xfrm>
        </p:grpSpPr>
        <p:sp>
          <p:nvSpPr>
            <p:cNvPr id="73" name="Google Shape;73;p14"/>
            <p:cNvSpPr/>
            <p:nvPr/>
          </p:nvSpPr>
          <p:spPr>
            <a:xfrm>
              <a:off x="4572000" y="1531975"/>
              <a:ext cx="2080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572000" y="2354700"/>
              <a:ext cx="3496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572000" y="3117225"/>
              <a:ext cx="3895500" cy="341100"/>
            </a:xfrm>
            <a:prstGeom prst="rect">
              <a:avLst/>
            </a:prstGeom>
            <a:solidFill>
              <a:srgbClr val="6BD1FF">
                <a:alpha val="11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4"/>
          <p:cNvSpPr txBox="1"/>
          <p:nvPr/>
        </p:nvSpPr>
        <p:spPr>
          <a:xfrm flipH="1">
            <a:off x="1007325" y="713171"/>
            <a:ext cx="413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Como funciona o JavaScript?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935375" y="112020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console.log("Tudo bem?");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</a:t>
            </a: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0" name="Google Shape;380;p3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93" name="Google Shape;3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console.log("Vou te mandar uma solicitação!");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</a:t>
            </a: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2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console.log("Solicitação recebida!");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</a:t>
            </a: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 flipH="1">
            <a:off x="5675250" y="1445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3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0" name="Google Shape;450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4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mandaMensagem();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 flipH="1">
            <a:off x="1116650" y="1376550"/>
            <a:ext cx="36198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Nesse curso, seremos desenvolvedores Front-end aqui da Alura, especificamente trabalharemos com Javascript.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2335" l="0" r="0" t="2326"/>
          <a:stretch/>
        </p:blipFill>
        <p:spPr>
          <a:xfrm>
            <a:off x="4661951" y="715875"/>
            <a:ext cx="3022850" cy="35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42"/>
          <p:cNvGrpSpPr/>
          <p:nvPr/>
        </p:nvGrpSpPr>
        <p:grpSpPr>
          <a:xfrm>
            <a:off x="2628900" y="1762800"/>
            <a:ext cx="3886200" cy="1617900"/>
            <a:chOff x="2628900" y="1762800"/>
            <a:chExt cx="3886200" cy="1617900"/>
          </a:xfrm>
        </p:grpSpPr>
        <p:sp>
          <p:nvSpPr>
            <p:cNvPr id="507" name="Google Shape;507;p42"/>
            <p:cNvSpPr/>
            <p:nvPr/>
          </p:nvSpPr>
          <p:spPr>
            <a:xfrm>
              <a:off x="3103450" y="2291775"/>
              <a:ext cx="29160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2628900" y="3053600"/>
              <a:ext cx="3886200" cy="269100"/>
            </a:xfrm>
            <a:prstGeom prst="rect">
              <a:avLst/>
            </a:prstGeom>
            <a:solidFill>
              <a:srgbClr val="6BD1FF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 txBox="1"/>
            <p:nvPr/>
          </p:nvSpPr>
          <p:spPr>
            <a:xfrm flipH="1">
              <a:off x="2628900" y="1762800"/>
              <a:ext cx="3886200" cy="16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Exemplo</a:t>
              </a:r>
              <a:endParaRPr sz="50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lang="pt-BR" sz="5000">
                  <a:solidFill>
                    <a:srgbClr val="154580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assíncrono</a:t>
              </a:r>
              <a:endParaRPr b="1" sz="5000">
                <a:solidFill>
                  <a:srgbClr val="1545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510" name="Google Shape;510;p4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23" name="Google Shape;5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6" name="Google Shape;5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9" name="Google Shape;559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5" name="Google Shape;585;p4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89" name="Google Shape;5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8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06" name="Google Shape;6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8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8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4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9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9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24" name="Google Shape;6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9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9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 flipH="1">
            <a:off x="1758475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setTimeOut() de 5s</a:t>
            </a:r>
            <a:endParaRPr sz="11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8" name="Google Shape;628;p4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0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38" name="Google Shape;638;p50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0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0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41" name="Google Shape;6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0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0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5" name="Google Shape;645;p50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1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1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1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58" name="Google Shape;6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1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1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console.log("Tudo bem?");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1" name="Google Shape;661;p51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2" name="Google Shape;662;p51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5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1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3" name="Google Shape;663;p5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1.2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007325" y="1407675"/>
            <a:ext cx="34965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07325" y="2170200"/>
            <a:ext cx="38955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 flipH="1">
            <a:off x="1007325" y="1022949"/>
            <a:ext cx="41376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Importando arquivos .js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95850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2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73" name="Google Shape;673;p52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2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2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76" name="Google Shape;6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2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52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0" name="Google Shape;680;p52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3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3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3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9" name="Google Shape;689;p53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0" name="Google Shape;690;p53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3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3" name="Google Shape;6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3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console.log("Vou te mandar uma solicitação!");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mandaMensagem,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5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2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98" name="Google Shape;698;p53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4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4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4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8" name="Google Shape;708;p54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4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4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11" name="Google Shape;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4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5" name="Google Shape;715;p5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5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5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24" name="Google Shape;724;p55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25" name="Google Shape;725;p55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5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5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28" name="Google Shape;7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5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5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console.log("Solicitação recebida!");</a:t>
            </a:r>
            <a:endParaRPr b="1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1" name="Google Shape;731;p55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2" name="Google Shape;732;p55"/>
          <p:cNvSpPr txBox="1"/>
          <p:nvPr/>
        </p:nvSpPr>
        <p:spPr>
          <a:xfrm flipH="1">
            <a:off x="5681400" y="1487625"/>
            <a:ext cx="16257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5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 3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3" name="Google Shape;733;p5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6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6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6" name="Google Shape;7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6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6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</a:t>
            </a: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mandaMensagem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 flipH="1">
            <a:off x="5675250" y="1826325"/>
            <a:ext cx="1625700" cy="33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trocaMensagem()</a:t>
            </a:r>
            <a:endParaRPr sz="12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0" name="Google Shape;750;p5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7"/>
          <p:cNvSpPr/>
          <p:nvPr/>
        </p:nvSpPr>
        <p:spPr>
          <a:xfrm>
            <a:off x="1502238" y="120963"/>
            <a:ext cx="6139500" cy="2329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7"/>
          <p:cNvSpPr txBox="1"/>
          <p:nvPr/>
        </p:nvSpPr>
        <p:spPr>
          <a:xfrm>
            <a:off x="1684788" y="120963"/>
            <a:ext cx="1694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Queue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5558838" y="120963"/>
            <a:ext cx="1870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Call Stack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60" name="Google Shape;760;p57"/>
          <p:cNvSpPr/>
          <p:nvPr/>
        </p:nvSpPr>
        <p:spPr>
          <a:xfrm>
            <a:off x="1758463" y="593760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5675088" y="593737"/>
            <a:ext cx="1625700" cy="1687800"/>
          </a:xfrm>
          <a:prstGeom prst="roundRect">
            <a:avLst>
              <a:gd fmla="val 67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 txBox="1"/>
          <p:nvPr/>
        </p:nvSpPr>
        <p:spPr>
          <a:xfrm>
            <a:off x="3530564" y="1703613"/>
            <a:ext cx="208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5458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Event Loop</a:t>
            </a:r>
            <a:endParaRPr sz="2000">
              <a:solidFill>
                <a:srgbClr val="15458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01" y="655911"/>
            <a:ext cx="1030625" cy="10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7"/>
          <p:cNvSpPr/>
          <p:nvPr/>
        </p:nvSpPr>
        <p:spPr>
          <a:xfrm>
            <a:off x="1502263" y="2563738"/>
            <a:ext cx="6139500" cy="2458800"/>
          </a:xfrm>
          <a:prstGeom prst="roundRect">
            <a:avLst>
              <a:gd fmla="val 3536" name="adj"/>
            </a:avLst>
          </a:prstGeom>
          <a:solidFill>
            <a:srgbClr val="6BD1FF">
              <a:alpha val="3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 txBox="1"/>
          <p:nvPr/>
        </p:nvSpPr>
        <p:spPr>
          <a:xfrm flipH="1">
            <a:off x="1760988" y="2609238"/>
            <a:ext cx="5622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console.log("Mandando oi pro amigo!");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function mandaMensagem() {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console.log("Tudo bem?");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  console.log("Vou te mandar uma solicitação!");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 console.log("Solicitação recebida!");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setTimeOut(mandaMensagem, 5000);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console.log("Tchau tchau!")</a:t>
            </a:r>
            <a:endParaRPr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6" name="Google Shape;766;p57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 flipH="1">
            <a:off x="1116488" y="609625"/>
            <a:ext cx="37905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O primeiro passo é criar e importar o arquivo javascript.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Vamos abrir e testar pelo navegador através da ferramenta do desenvolvedor (f12).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Usaremos a página de cadastro do site </a:t>
            </a: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Alura Books</a:t>
            </a: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376" y="609613"/>
            <a:ext cx="2635025" cy="392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5715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0" y="-98"/>
            <a:ext cx="9144000" cy="51435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 amt="55000"/>
          </a:blip>
          <a:srcRect b="0" l="47641" r="0" t="10370"/>
          <a:stretch/>
        </p:blipFill>
        <p:spPr>
          <a:xfrm>
            <a:off x="-37000" y="0"/>
            <a:ext cx="3676526" cy="3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 flipH="1">
            <a:off x="1007325" y="2595635"/>
            <a:ext cx="337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Aula 1.3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007325" y="1407675"/>
            <a:ext cx="36993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007325" y="2170200"/>
            <a:ext cx="4121400" cy="341100"/>
          </a:xfrm>
          <a:prstGeom prst="rect">
            <a:avLst/>
          </a:prstGeom>
          <a:solidFill>
            <a:srgbClr val="6BD1FF">
              <a:alpha val="1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 flipH="1">
            <a:off x="1007225" y="1022950"/>
            <a:ext cx="4395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lang="pt-BR" sz="5000">
                <a:solidFill>
                  <a:srgbClr val="6BD1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e assíncrono?</a:t>
            </a:r>
            <a:endParaRPr b="1" sz="6000">
              <a:solidFill>
                <a:srgbClr val="6BD1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6825" y="4122482"/>
            <a:ext cx="776000" cy="35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040175" y="1022950"/>
            <a:ext cx="1968600" cy="196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15458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1867" l="0" r="0" t="1867"/>
          <a:stretch/>
        </p:blipFill>
        <p:spPr>
          <a:xfrm>
            <a:off x="5029200" y="1320950"/>
            <a:ext cx="3074125" cy="33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 flipH="1">
            <a:off x="1083150" y="1157550"/>
            <a:ext cx="36210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1833"/>
              </a:buClr>
              <a:buSzPts val="1800"/>
              <a:buFont typeface="Inter"/>
              <a:buChar char="●"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Tendência de trabalho home office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1833"/>
              </a:buClr>
              <a:buSzPts val="1800"/>
              <a:buFont typeface="Inter"/>
              <a:buChar char="●"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Comunicação pode ser por videochamada</a:t>
            </a: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 (síncrona) </a:t>
            </a: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ou via chat </a:t>
            </a:r>
            <a:r>
              <a:rPr b="1"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(assíncrona)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 flipH="1">
            <a:off x="1101150" y="728450"/>
            <a:ext cx="6941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ou assíncrono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0"/>
          <p:cNvGrpSpPr/>
          <p:nvPr/>
        </p:nvGrpSpPr>
        <p:grpSpPr>
          <a:xfrm>
            <a:off x="2094172" y="1759884"/>
            <a:ext cx="944700" cy="592512"/>
            <a:chOff x="2094172" y="1683684"/>
            <a:chExt cx="944700" cy="592512"/>
          </a:xfrm>
        </p:grpSpPr>
        <p:cxnSp>
          <p:nvCxnSpPr>
            <p:cNvPr id="137" name="Google Shape;137;p20"/>
            <p:cNvCxnSpPr/>
            <p:nvPr/>
          </p:nvCxnSpPr>
          <p:spPr>
            <a:xfrm>
              <a:off x="2094172" y="1683684"/>
              <a:ext cx="944700" cy="0"/>
            </a:xfrm>
            <a:prstGeom prst="straightConnector1">
              <a:avLst/>
            </a:prstGeom>
            <a:noFill/>
            <a:ln cap="flat" cmpd="sng" w="19050">
              <a:solidFill>
                <a:srgbClr val="6BD1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8" name="Google Shape;138;p20"/>
            <p:cNvCxnSpPr/>
            <p:nvPr/>
          </p:nvCxnSpPr>
          <p:spPr>
            <a:xfrm>
              <a:off x="2094172" y="1979940"/>
              <a:ext cx="944700" cy="0"/>
            </a:xfrm>
            <a:prstGeom prst="straightConnector1">
              <a:avLst/>
            </a:prstGeom>
            <a:noFill/>
            <a:ln cap="flat" cmpd="sng" w="19050">
              <a:solidFill>
                <a:srgbClr val="6BD1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" name="Google Shape;139;p20"/>
            <p:cNvCxnSpPr/>
            <p:nvPr/>
          </p:nvCxnSpPr>
          <p:spPr>
            <a:xfrm>
              <a:off x="2094172" y="2276196"/>
              <a:ext cx="944700" cy="0"/>
            </a:xfrm>
            <a:prstGeom prst="straightConnector1">
              <a:avLst/>
            </a:prstGeom>
            <a:noFill/>
            <a:ln cap="flat" cmpd="sng" w="19050">
              <a:solidFill>
                <a:srgbClr val="6BD1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0" name="Google Shape;140;p20"/>
          <p:cNvGrpSpPr/>
          <p:nvPr/>
        </p:nvGrpSpPr>
        <p:grpSpPr>
          <a:xfrm>
            <a:off x="5918813" y="1652709"/>
            <a:ext cx="1358700" cy="794266"/>
            <a:chOff x="5918813" y="1652709"/>
            <a:chExt cx="1358700" cy="794266"/>
          </a:xfrm>
        </p:grpSpPr>
        <p:cxnSp>
          <p:nvCxnSpPr>
            <p:cNvPr id="141" name="Google Shape;141;p20"/>
            <p:cNvCxnSpPr/>
            <p:nvPr/>
          </p:nvCxnSpPr>
          <p:spPr>
            <a:xfrm flipH="1" rot="10800000">
              <a:off x="5918813" y="1652709"/>
              <a:ext cx="1358700" cy="12600"/>
            </a:xfrm>
            <a:prstGeom prst="straightConnector1">
              <a:avLst/>
            </a:prstGeom>
            <a:noFill/>
            <a:ln cap="flat" cmpd="sng" w="19050">
              <a:solidFill>
                <a:srgbClr val="6BD1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" name="Google Shape;142;p20"/>
            <p:cNvCxnSpPr/>
            <p:nvPr/>
          </p:nvCxnSpPr>
          <p:spPr>
            <a:xfrm flipH="1" rot="10800000">
              <a:off x="5918813" y="1892792"/>
              <a:ext cx="930600" cy="120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6BD1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43" name="Google Shape;143;p20"/>
            <p:cNvGrpSpPr/>
            <p:nvPr/>
          </p:nvGrpSpPr>
          <p:grpSpPr>
            <a:xfrm>
              <a:off x="5918813" y="2241175"/>
              <a:ext cx="1189474" cy="205800"/>
              <a:chOff x="2249825" y="2989325"/>
              <a:chExt cx="1062600" cy="205800"/>
            </a:xfrm>
          </p:grpSpPr>
          <p:cxnSp>
            <p:nvCxnSpPr>
              <p:cNvPr id="144" name="Google Shape;144;p20"/>
              <p:cNvCxnSpPr/>
              <p:nvPr/>
            </p:nvCxnSpPr>
            <p:spPr>
              <a:xfrm>
                <a:off x="2249825" y="3002825"/>
                <a:ext cx="525600" cy="192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6BD1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20"/>
              <p:cNvCxnSpPr/>
              <p:nvPr/>
            </p:nvCxnSpPr>
            <p:spPr>
              <a:xfrm flipH="1" rot="10800000">
                <a:off x="2775425" y="2989325"/>
                <a:ext cx="537000" cy="205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6BD1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468" y="2735829"/>
            <a:ext cx="1140114" cy="115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478" y="2735824"/>
            <a:ext cx="1219394" cy="12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 flipH="1">
            <a:off x="1590625" y="3921250"/>
            <a:ext cx="195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Videochamadas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 flipH="1">
            <a:off x="5363525" y="3947675"/>
            <a:ext cx="246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Mensagens de texto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>
            <a:off x="4572000" y="1759875"/>
            <a:ext cx="0" cy="2521500"/>
          </a:xfrm>
          <a:prstGeom prst="straightConnector1">
            <a:avLst/>
          </a:prstGeom>
          <a:noFill/>
          <a:ln cap="flat" cmpd="sng" w="19050">
            <a:solidFill>
              <a:srgbClr val="041833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 flipH="1">
            <a:off x="1101150" y="728450"/>
            <a:ext cx="6941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1545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Síncrono ou assíncrono</a:t>
            </a:r>
            <a:endParaRPr b="1" sz="4200">
              <a:solidFill>
                <a:srgbClr val="1545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-14150" y="-7050"/>
            <a:ext cx="207600" cy="5157600"/>
          </a:xfrm>
          <a:prstGeom prst="rect">
            <a:avLst/>
          </a:prstGeom>
          <a:gradFill>
            <a:gsLst>
              <a:gs pos="0">
                <a:srgbClr val="072041"/>
              </a:gs>
              <a:gs pos="50000">
                <a:srgbClr val="041833"/>
              </a:gs>
              <a:gs pos="100000">
                <a:srgbClr val="15458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600" y="1521525"/>
            <a:ext cx="2662800" cy="32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8832300" y="4746822"/>
            <a:ext cx="208350" cy="2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 flipH="1">
            <a:off x="1207200" y="622800"/>
            <a:ext cx="6729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41833"/>
                </a:solidFill>
                <a:latin typeface="Inter"/>
                <a:ea typeface="Inter"/>
                <a:cs typeface="Inter"/>
                <a:sym typeface="Inter"/>
              </a:rPr>
              <a:t>Quais são os caminhos que você pode seguir enquanto aguarda a resposta de um colega?</a:t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8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